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4"/>
  </p:notesMasterIdLst>
  <p:handoutMasterIdLst>
    <p:handoutMasterId r:id="rId25"/>
  </p:handoutMasterIdLst>
  <p:sldIdLst>
    <p:sldId id="1487" r:id="rId5"/>
    <p:sldId id="1550" r:id="rId6"/>
    <p:sldId id="1551" r:id="rId7"/>
    <p:sldId id="1562" r:id="rId8"/>
    <p:sldId id="1563" r:id="rId9"/>
    <p:sldId id="1564" r:id="rId10"/>
    <p:sldId id="1565" r:id="rId11"/>
    <p:sldId id="1553" r:id="rId12"/>
    <p:sldId id="1566" r:id="rId13"/>
    <p:sldId id="1554" r:id="rId14"/>
    <p:sldId id="1555" r:id="rId15"/>
    <p:sldId id="1556" r:id="rId16"/>
    <p:sldId id="1557" r:id="rId17"/>
    <p:sldId id="1558" r:id="rId18"/>
    <p:sldId id="1559" r:id="rId19"/>
    <p:sldId id="1561" r:id="rId20"/>
    <p:sldId id="1549" r:id="rId21"/>
    <p:sldId id="1522" r:id="rId22"/>
    <p:sldId id="1523" r:id="rId23"/>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550"/>
          </p14:sldIdLst>
        </p14:section>
        <p14:section name="Content" id="{160A1EF9-8FB4-4F21-AF88-D4BF3CB3B912}">
          <p14:sldIdLst>
            <p14:sldId id="1551"/>
            <p14:sldId id="1562"/>
            <p14:sldId id="1563"/>
            <p14:sldId id="1564"/>
            <p14:sldId id="1565"/>
            <p14:sldId id="1553"/>
            <p14:sldId id="1566"/>
            <p14:sldId id="1554"/>
            <p14:sldId id="1555"/>
            <p14:sldId id="1556"/>
            <p14:sldId id="1557"/>
            <p14:sldId id="1558"/>
            <p14:sldId id="1559"/>
          </p14:sldIdLst>
        </p14:section>
        <p14:section name="Closing" id="{D4E3B1CF-DD2E-4D6E-961F-E6ECD190E64E}">
          <p14:sldIdLst>
            <p14:sldId id="1561"/>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62" autoAdjust="0"/>
    <p:restoredTop sz="74910" autoAdjust="0"/>
  </p:normalViewPr>
  <p:slideViewPr>
    <p:cSldViewPr>
      <p:cViewPr varScale="1">
        <p:scale>
          <a:sx n="84" d="100"/>
          <a:sy n="84" d="100"/>
        </p:scale>
        <p:origin x="1482" y="84"/>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39105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1178007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7116747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409217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a:t>
            </a:r>
            <a:r>
              <a:rPr lang="en-US" sz="900" b="1" i="0" kern="1200" dirty="0">
                <a:solidFill>
                  <a:schemeClr val="tx1"/>
                </a:solidFill>
                <a:effectLst/>
                <a:latin typeface="Segoe UI Light" pitchFamily="34" charset="0"/>
                <a:ea typeface="+mn-ea"/>
                <a:cs typeface="+mn-cs"/>
              </a:rPr>
              <a:t>Exercise 3: Deploy the web part resources to an Azure Storage CDN </a:t>
            </a:r>
            <a:r>
              <a:rPr lang="en-US" sz="900" b="0" i="0" kern="1200" baseline="0" dirty="0">
                <a:solidFill>
                  <a:schemeClr val="tx1"/>
                </a:solidFill>
                <a:effectLst/>
                <a:latin typeface="Segoe UI Light" pitchFamily="34" charset="0"/>
                <a:ea typeface="+mn-ea"/>
                <a:cs typeface="+mn-cs"/>
              </a:rPr>
              <a:t>in the lab manual.</a:t>
            </a:r>
            <a:endParaRPr lang="en-US" sz="900" b="1" i="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3178020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17</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3/13/2017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18</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3/13/2017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19</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hyperlink" Target="https://spfxwpstorage.blob.core.windows.net/helloworld-webpart" TargetMode="External"/><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701" y="1668482"/>
            <a:ext cx="6303576" cy="2286000"/>
          </a:xfrm>
        </p:spPr>
        <p:txBody>
          <a:bodyPr/>
          <a:lstStyle/>
          <a:p>
            <a:r>
              <a:rPr lang="en-US" sz="4400" dirty="0"/>
              <a:t>Deploying SharePoint Framework components</a:t>
            </a:r>
            <a:br>
              <a:rPr lang="en-US" sz="4400" dirty="0"/>
            </a:br>
            <a:r>
              <a:rPr lang="en-US" sz="4400" dirty="0"/>
              <a:t>to production</a:t>
            </a:r>
          </a:p>
        </p:txBody>
      </p:sp>
      <p:sp>
        <p:nvSpPr>
          <p:cNvPr id="6" name="Text Placeholder 5"/>
          <p:cNvSpPr>
            <a:spLocks noGrp="1"/>
          </p:cNvSpPr>
          <p:nvPr>
            <p:ph type="body" sz="quarter" idx="14"/>
          </p:nvPr>
        </p:nvSpPr>
        <p:spPr/>
        <p:txBody>
          <a:bodyPr/>
          <a:lstStyle/>
          <a:p>
            <a:pPr lvl="0"/>
            <a:r>
              <a:rPr lang="en-US" dirty="0"/>
              <a:t>Deploying to Azure Storage CDN</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zh-CN" dirty="0"/>
              <a:t>Package the web part</a:t>
            </a:r>
            <a:endParaRPr lang="en-US" dirty="0"/>
          </a:p>
        </p:txBody>
      </p:sp>
      <p:sp>
        <p:nvSpPr>
          <p:cNvPr id="8" name="Text Placeholder 2"/>
          <p:cNvSpPr txBox="1">
            <a:spLocks/>
          </p:cNvSpPr>
          <p:nvPr/>
        </p:nvSpPr>
        <p:spPr>
          <a:xfrm>
            <a:off x="274638" y="1212850"/>
            <a:ext cx="11887200" cy="4516660"/>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400" dirty="0"/>
              <a:t>Use the </a:t>
            </a:r>
            <a:r>
              <a:rPr lang="en-US" altLang="zh-CN" sz="2400" b="1" dirty="0"/>
              <a:t>bundle</a:t>
            </a:r>
            <a:r>
              <a:rPr lang="en-US" altLang="zh-CN" sz="2400" dirty="0"/>
              <a:t> gulp task to build, localize, and bundle the project</a:t>
            </a:r>
          </a:p>
          <a:p>
            <a:pPr marL="0" indent="0">
              <a:buNone/>
            </a:pPr>
            <a:endParaRPr lang="en-US" altLang="zh-CN" sz="2800" dirty="0"/>
          </a:p>
          <a:p>
            <a:pPr marL="0" indent="0">
              <a:buNone/>
            </a:pPr>
            <a:endParaRPr lang="en-US" altLang="zh-CN" sz="2400" dirty="0"/>
          </a:p>
          <a:p>
            <a:pPr marL="0" indent="0">
              <a:buNone/>
            </a:pPr>
            <a:r>
              <a:rPr lang="en-US" altLang="zh-CN" sz="2400" dirty="0"/>
              <a:t>Use the </a:t>
            </a:r>
            <a:r>
              <a:rPr lang="en-US" altLang="zh-CN" sz="2400" b="1" dirty="0"/>
              <a:t>package-solution</a:t>
            </a:r>
            <a:r>
              <a:rPr lang="en-US" altLang="zh-CN" sz="2400" dirty="0"/>
              <a:t> gulp task to package the project into a .</a:t>
            </a:r>
            <a:r>
              <a:rPr lang="en-US" altLang="zh-CN" sz="2400" dirty="0" err="1"/>
              <a:t>sppkg</a:t>
            </a:r>
            <a:r>
              <a:rPr lang="en-US" altLang="zh-CN" sz="2400" dirty="0"/>
              <a:t> file</a:t>
            </a:r>
          </a:p>
          <a:p>
            <a:pPr marL="0" indent="0">
              <a:buNone/>
            </a:pPr>
            <a:endParaRPr lang="en-US" sz="2800" dirty="0"/>
          </a:p>
          <a:p>
            <a:pPr marL="0" indent="0">
              <a:buNone/>
            </a:pPr>
            <a:endParaRPr lang="en-US" altLang="zh-CN" sz="2400" dirty="0"/>
          </a:p>
          <a:p>
            <a:pPr marL="0" indent="0">
              <a:buNone/>
            </a:pPr>
            <a:r>
              <a:rPr lang="en-US" altLang="zh-CN" sz="2400" dirty="0"/>
              <a:t>The </a:t>
            </a:r>
            <a:r>
              <a:rPr lang="en-US" altLang="zh-CN" sz="2400" b="1" dirty="0"/>
              <a:t>ship parameter </a:t>
            </a:r>
            <a:r>
              <a:rPr lang="en-US" altLang="zh-CN" sz="2400" dirty="0"/>
              <a:t>build task creates a minified version of the bundle and copies all of the web part assets, including the web part bundle, into the temp\deploy folder.  The .</a:t>
            </a:r>
            <a:r>
              <a:rPr lang="en-US" altLang="zh-CN" sz="2400" dirty="0" err="1"/>
              <a:t>sppkg</a:t>
            </a:r>
            <a:r>
              <a:rPr lang="en-US" altLang="zh-CN" sz="2400" dirty="0"/>
              <a:t> folder is generated in the </a:t>
            </a:r>
            <a:r>
              <a:rPr lang="en-US" altLang="zh-CN" sz="2400" dirty="0" err="1"/>
              <a:t>sharepoint</a:t>
            </a:r>
            <a:r>
              <a:rPr lang="en-US" altLang="zh-CN" sz="2400" dirty="0"/>
              <a:t>\solution folder. </a:t>
            </a:r>
          </a:p>
          <a:p>
            <a:pPr marL="0" indent="0">
              <a:buNone/>
            </a:pPr>
            <a:endParaRPr lang="en-US" sz="2400" dirty="0"/>
          </a:p>
        </p:txBody>
      </p:sp>
      <p:sp>
        <p:nvSpPr>
          <p:cNvPr id="5" name="Rectangle 4"/>
          <p:cNvSpPr/>
          <p:nvPr/>
        </p:nvSpPr>
        <p:spPr bwMode="auto">
          <a:xfrm>
            <a:off x="399244" y="1818477"/>
            <a:ext cx="4752528" cy="432048"/>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gulp bundle --ship</a:t>
            </a:r>
          </a:p>
        </p:txBody>
      </p:sp>
      <p:sp>
        <p:nvSpPr>
          <p:cNvPr id="6" name="Rectangle 5"/>
          <p:cNvSpPr/>
          <p:nvPr/>
        </p:nvSpPr>
        <p:spPr bwMode="auto">
          <a:xfrm>
            <a:off x="399244" y="3063294"/>
            <a:ext cx="4752528" cy="432445"/>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gulp package-solution --ship</a:t>
            </a:r>
            <a:endParaRPr lang="fi-FI" sz="2000" dirty="0">
              <a:gradFill>
                <a:gsLst>
                  <a:gs pos="0">
                    <a:srgbClr val="FFFFFF"/>
                  </a:gs>
                  <a:gs pos="100000">
                    <a:srgbClr val="FFFFFF"/>
                  </a:gs>
                </a:gsLst>
                <a:lin ang="5400000" scaled="0"/>
              </a:gradFill>
              <a:latin typeface="Consolas" panose="020B0609020204030204" pitchFamily="49" charset="0"/>
            </a:endParaRPr>
          </a:p>
        </p:txBody>
      </p:sp>
      <p:pic>
        <p:nvPicPr>
          <p:cNvPr id="7" name="Picture 6"/>
          <p:cNvPicPr>
            <a:picLocks noChangeAspect="1"/>
          </p:cNvPicPr>
          <p:nvPr/>
        </p:nvPicPr>
        <p:blipFill>
          <a:blip r:embed="rId3"/>
          <a:stretch>
            <a:fillRect/>
          </a:stretch>
        </p:blipFill>
        <p:spPr>
          <a:xfrm>
            <a:off x="399244" y="5047600"/>
            <a:ext cx="5658141" cy="1276416"/>
          </a:xfrm>
          <a:prstGeom prst="rect">
            <a:avLst/>
          </a:prstGeom>
        </p:spPr>
      </p:pic>
      <p:pic>
        <p:nvPicPr>
          <p:cNvPr id="2" name="Picture 1"/>
          <p:cNvPicPr>
            <a:picLocks noChangeAspect="1"/>
          </p:cNvPicPr>
          <p:nvPr/>
        </p:nvPicPr>
        <p:blipFill>
          <a:blip r:embed="rId4"/>
          <a:stretch>
            <a:fillRect/>
          </a:stretch>
        </p:blipFill>
        <p:spPr>
          <a:xfrm>
            <a:off x="6146229" y="5041800"/>
            <a:ext cx="5962650" cy="1047750"/>
          </a:xfrm>
          <a:prstGeom prst="rect">
            <a:avLst/>
          </a:prstGeom>
        </p:spPr>
      </p:pic>
    </p:spTree>
    <p:extLst>
      <p:ext uri="{BB962C8B-B14F-4D97-AF65-F5344CB8AC3E}">
        <p14:creationId xmlns:p14="http://schemas.microsoft.com/office/powerpoint/2010/main" val="127637878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Deploy web part assets to the Azure Storage Account</a:t>
            </a:r>
          </a:p>
        </p:txBody>
      </p:sp>
      <p:sp>
        <p:nvSpPr>
          <p:cNvPr id="40" name="Text Placeholder 2"/>
          <p:cNvSpPr txBox="1">
            <a:spLocks/>
          </p:cNvSpPr>
          <p:nvPr/>
        </p:nvSpPr>
        <p:spPr>
          <a:xfrm>
            <a:off x="274638" y="1212849"/>
            <a:ext cx="11887200" cy="5081691"/>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400" dirty="0"/>
              <a:t>Use the </a:t>
            </a:r>
            <a:r>
              <a:rPr lang="en-US" altLang="zh-CN" sz="2400" b="1" dirty="0"/>
              <a:t>deploy-azure-storage</a:t>
            </a:r>
            <a:r>
              <a:rPr lang="en-US" altLang="zh-CN" sz="2400" dirty="0"/>
              <a:t> gulp task to deploy the assets to the Azure Storage Account</a:t>
            </a:r>
          </a:p>
          <a:p>
            <a:pPr marL="0" indent="0">
              <a:buNone/>
            </a:pPr>
            <a:endParaRPr lang="en-US" altLang="zh-CN" sz="2400" dirty="0"/>
          </a:p>
          <a:p>
            <a:pPr marL="0" indent="0">
              <a:buNone/>
            </a:pPr>
            <a:endParaRPr lang="en-US" sz="2400" dirty="0"/>
          </a:p>
        </p:txBody>
      </p:sp>
      <p:sp>
        <p:nvSpPr>
          <p:cNvPr id="6" name="Rectangle 5"/>
          <p:cNvSpPr/>
          <p:nvPr/>
        </p:nvSpPr>
        <p:spPr bwMode="auto">
          <a:xfrm>
            <a:off x="385589" y="1769070"/>
            <a:ext cx="5400600" cy="432445"/>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80000" tIns="46637" rIns="108000" bIns="46637" numCol="1" rtlCol="0" anchor="ctr" anchorCtr="0" compatLnSpc="1">
            <a:prstTxWarp prst="textNoShape">
              <a:avLst/>
            </a:prstTxWarp>
          </a:bodyPr>
          <a:lstStyle/>
          <a:p>
            <a:pPr defTabSz="932472" fontAlgn="base">
              <a:spcBef>
                <a:spcPct val="0"/>
              </a:spcBef>
              <a:spcAft>
                <a:spcPct val="0"/>
              </a:spcAft>
            </a:pPr>
            <a:r>
              <a:rPr lang="en-US" sz="2000" dirty="0">
                <a:gradFill>
                  <a:gsLst>
                    <a:gs pos="0">
                      <a:srgbClr val="FFFFFF"/>
                    </a:gs>
                    <a:gs pos="100000">
                      <a:srgbClr val="FFFFFF"/>
                    </a:gs>
                  </a:gsLst>
                  <a:lin ang="5400000" scaled="0"/>
                </a:gradFill>
                <a:latin typeface="Consolas" panose="020B0609020204030204" pitchFamily="49" charset="0"/>
              </a:rPr>
              <a:t>&gt; gulp deploy-azure-storage</a:t>
            </a:r>
            <a:endParaRPr lang="fi-FI" sz="2000" dirty="0">
              <a:gradFill>
                <a:gsLst>
                  <a:gs pos="0">
                    <a:srgbClr val="FFFFFF"/>
                  </a:gs>
                  <a:gs pos="100000">
                    <a:srgbClr val="FFFFFF"/>
                  </a:gs>
                </a:gsLst>
                <a:lin ang="5400000" scaled="0"/>
              </a:gradFill>
              <a:latin typeface="Consolas" panose="020B0609020204030204" pitchFamily="49" charset="0"/>
            </a:endParaRPr>
          </a:p>
        </p:txBody>
      </p:sp>
      <p:sp>
        <p:nvSpPr>
          <p:cNvPr id="9" name="Rectangle 8"/>
          <p:cNvSpPr/>
          <p:nvPr/>
        </p:nvSpPr>
        <p:spPr>
          <a:xfrm>
            <a:off x="4715262" y="3297208"/>
            <a:ext cx="3005951" cy="400110"/>
          </a:xfrm>
          <a:prstGeom prst="rect">
            <a:avLst/>
          </a:prstGeom>
        </p:spPr>
        <p:txBody>
          <a:bodyPr wrap="none">
            <a:spAutoFit/>
          </a:bodyPr>
          <a:lstStyle/>
          <a:p>
            <a:r>
              <a:rPr lang="en-US" sz="2000" dirty="0">
                <a:gradFill>
                  <a:gsLst>
                    <a:gs pos="0">
                      <a:srgbClr val="FFFFFF"/>
                    </a:gs>
                    <a:gs pos="100000">
                      <a:srgbClr val="FFFFFF"/>
                    </a:gs>
                  </a:gsLst>
                  <a:lin ang="5400000" scaled="0"/>
                </a:gradFill>
                <a:latin typeface="Consolas" panose="020B0609020204030204" pitchFamily="49" charset="0"/>
              </a:rPr>
              <a:t>deploy-azure-storage</a:t>
            </a:r>
            <a:endParaRPr lang="en-US" dirty="0"/>
          </a:p>
        </p:txBody>
      </p:sp>
      <p:sp>
        <p:nvSpPr>
          <p:cNvPr id="10" name="Rectangle 9"/>
          <p:cNvSpPr/>
          <p:nvPr/>
        </p:nvSpPr>
        <p:spPr>
          <a:xfrm>
            <a:off x="385589" y="2324223"/>
            <a:ext cx="11776248" cy="3970318"/>
          </a:xfrm>
          <a:prstGeom prst="rect">
            <a:avLst/>
          </a:prstGeom>
        </p:spPr>
        <p:txBody>
          <a:bodyPr wrap="square">
            <a:spAutoFit/>
          </a:bodyPr>
          <a:lstStyle/>
          <a:p>
            <a:r>
              <a:rPr lang="en-US" sz="1200" dirty="0"/>
              <a:t>&gt; gulp deploy-azure-storage</a:t>
            </a:r>
          </a:p>
          <a:p>
            <a:r>
              <a:rPr lang="en-US" sz="1200" dirty="0"/>
              <a:t>Build target: </a:t>
            </a:r>
            <a:r>
              <a:rPr lang="en-US" altLang="zh-CN" sz="1200" dirty="0"/>
              <a:t>DEBUG</a:t>
            </a:r>
            <a:endParaRPr lang="en-US" sz="1200" dirty="0"/>
          </a:p>
          <a:p>
            <a:r>
              <a:rPr lang="en-US" sz="1200" dirty="0"/>
              <a:t>[11:56:24] Using </a:t>
            </a:r>
            <a:r>
              <a:rPr lang="en-US" sz="1200" dirty="0" err="1"/>
              <a:t>gulpfile</a:t>
            </a:r>
            <a:r>
              <a:rPr lang="en-US" sz="1200" dirty="0"/>
              <a:t> C:\SPFx\helloworld-webpart\gulpfile.js</a:t>
            </a:r>
          </a:p>
          <a:p>
            <a:r>
              <a:rPr lang="en-US" sz="1200" dirty="0"/>
              <a:t>[11:56:24] Starting gulp</a:t>
            </a:r>
          </a:p>
          <a:p>
            <a:r>
              <a:rPr lang="en-US" sz="1200" dirty="0"/>
              <a:t>[11:56:24] Starting 'deploy-azure-storage'...</a:t>
            </a:r>
          </a:p>
          <a:p>
            <a:r>
              <a:rPr lang="en-US" sz="1200" dirty="0"/>
              <a:t>[11:56:24] Starting subtask 'deploy-azure-storage'...</a:t>
            </a:r>
          </a:p>
          <a:p>
            <a:r>
              <a:rPr lang="en-US" sz="1200" dirty="0"/>
              <a:t>[11:56:24] [deploy-azure-storage] Uploading files '**/*.*' from directory './temp/deploy/' to Azure</a:t>
            </a:r>
          </a:p>
          <a:p>
            <a:r>
              <a:rPr lang="en-US" sz="1200" dirty="0"/>
              <a:t>[11:56:25] [deploy-azure-storage] Created container: </a:t>
            </a:r>
            <a:r>
              <a:rPr lang="en-US" sz="1200" dirty="0" err="1"/>
              <a:t>helloworld-webpart</a:t>
            </a:r>
            <a:endParaRPr lang="en-US" sz="1200" dirty="0"/>
          </a:p>
          <a:p>
            <a:r>
              <a:rPr lang="en-US" sz="1200" dirty="0"/>
              <a:t>[11:56:25] [deploy-azure-storage] Uploading [3] files...</a:t>
            </a:r>
          </a:p>
          <a:p>
            <a:r>
              <a:rPr lang="en-US" sz="1200" dirty="0"/>
              <a:t>[11:56:26] [deploy-azure-storage] Uploaded file: helloworld-webpart-helloworldstrings_en-us_536e65149b0acf4d52c0043073b9fc59.js</a:t>
            </a:r>
          </a:p>
          <a:p>
            <a:r>
              <a:rPr lang="en-US" sz="1200" dirty="0"/>
              <a:t>[11:56:26] [deploy-azure-storage] Uploaded file: hello-world.bundle_b8a80975dedeb31de300b580fab61182.js</a:t>
            </a:r>
          </a:p>
          <a:p>
            <a:r>
              <a:rPr lang="en-US" sz="1200" dirty="0"/>
              <a:t>[11:56:26] [deploy-azure-storage] Uploaded file: dd331d09-a9cd-448d-a687-7e43060191e2.json</a:t>
            </a:r>
          </a:p>
          <a:p>
            <a:r>
              <a:rPr lang="en-US" sz="1200" dirty="0"/>
              <a:t>[11:56:26] [deploy-azure-storage] Upload complete!</a:t>
            </a:r>
          </a:p>
          <a:p>
            <a:r>
              <a:rPr lang="en-US" sz="1200" dirty="0"/>
              <a:t>[11:56:26] [deploy-azure-storage] Access your files at: </a:t>
            </a:r>
            <a:r>
              <a:rPr lang="en-US" sz="1200" dirty="0">
                <a:hlinkClick r:id="rId3"/>
              </a:rPr>
              <a:t>https://spfxwpstorage.blob.core.windows.net/helloworld-webpart</a:t>
            </a:r>
            <a:endParaRPr lang="en-US" sz="1200" dirty="0"/>
          </a:p>
          <a:p>
            <a:r>
              <a:rPr lang="en-US" sz="1200" dirty="0"/>
              <a:t>[11:56:26] Finished subtask 'deploy-azure-storage' after 1.92 s</a:t>
            </a:r>
          </a:p>
          <a:p>
            <a:r>
              <a:rPr lang="en-US" sz="1200" dirty="0"/>
              <a:t>[11:56:26] Finished 'deploy-azure-storage' after 1.93 s</a:t>
            </a:r>
          </a:p>
          <a:p>
            <a:r>
              <a:rPr lang="en-US" sz="1200" dirty="0"/>
              <a:t>[11:56:26] ==================[ Finished ]==================</a:t>
            </a:r>
          </a:p>
          <a:p>
            <a:r>
              <a:rPr lang="en-US" sz="1200" dirty="0"/>
              <a:t>[11:56:27] Project </a:t>
            </a:r>
            <a:r>
              <a:rPr lang="en-US" sz="1200" dirty="0" err="1"/>
              <a:t>helloworld-webpart</a:t>
            </a:r>
            <a:r>
              <a:rPr lang="en-US" sz="1200" dirty="0"/>
              <a:t> version: 0.0.1</a:t>
            </a:r>
          </a:p>
          <a:p>
            <a:r>
              <a:rPr lang="en-US" sz="1200" dirty="0"/>
              <a:t>[11:56:27] Build tools version: 2.4.0</a:t>
            </a:r>
          </a:p>
          <a:p>
            <a:r>
              <a:rPr lang="en-US" sz="1200" dirty="0"/>
              <a:t>[11:56:27] Node version: v6.10.0</a:t>
            </a:r>
          </a:p>
          <a:p>
            <a:r>
              <a:rPr lang="en-US" sz="1200" dirty="0"/>
              <a:t>[11:56:27] Total duration: 5.94 s</a:t>
            </a:r>
          </a:p>
        </p:txBody>
      </p:sp>
    </p:spTree>
    <p:extLst>
      <p:ext uri="{BB962C8B-B14F-4D97-AF65-F5344CB8AC3E}">
        <p14:creationId xmlns:p14="http://schemas.microsoft.com/office/powerpoint/2010/main" val="3586031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 App to the SharePoint App Catalog</a:t>
            </a:r>
          </a:p>
        </p:txBody>
      </p:sp>
      <p:sp>
        <p:nvSpPr>
          <p:cNvPr id="40" name="Text Placeholder 2"/>
          <p:cNvSpPr txBox="1">
            <a:spLocks/>
          </p:cNvSpPr>
          <p:nvPr/>
        </p:nvSpPr>
        <p:spPr>
          <a:xfrm>
            <a:off x="274638" y="1212850"/>
            <a:ext cx="11887200" cy="4516660"/>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CN" sz="2400" dirty="0"/>
              <a:t>Go to your Office 365 App Catalog site</a:t>
            </a:r>
            <a:endParaRPr lang="en-US" sz="2400" dirty="0"/>
          </a:p>
          <a:p>
            <a:r>
              <a:rPr lang="en-US" altLang="zh-CN" sz="2400" dirty="0"/>
              <a:t>In the left sidebar, choose Apps for SharePoint</a:t>
            </a:r>
          </a:p>
          <a:p>
            <a:r>
              <a:rPr lang="en-US" sz="2400" dirty="0"/>
              <a:t>Upload the package (.</a:t>
            </a:r>
            <a:r>
              <a:rPr lang="en-US" altLang="zh-CN" sz="2400" dirty="0" err="1"/>
              <a:t>sppkg</a:t>
            </a:r>
            <a:r>
              <a:rPr lang="en-US" sz="2400" dirty="0"/>
              <a:t> file) for the web part</a:t>
            </a:r>
          </a:p>
          <a:p>
            <a:endParaRPr lang="en-US" sz="2400" dirty="0"/>
          </a:p>
          <a:p>
            <a:pPr marL="0" indent="0">
              <a:buNone/>
            </a:pPr>
            <a:endParaRPr lang="en-US" altLang="zh-CN" sz="2400" dirty="0"/>
          </a:p>
          <a:p>
            <a:pPr marL="0" indent="0">
              <a:buNone/>
            </a:pPr>
            <a:endParaRPr lang="en-US" sz="2400" dirty="0"/>
          </a:p>
        </p:txBody>
      </p:sp>
      <p:pic>
        <p:nvPicPr>
          <p:cNvPr id="3" name="Picture 2"/>
          <p:cNvPicPr>
            <a:picLocks noChangeAspect="1"/>
          </p:cNvPicPr>
          <p:nvPr/>
        </p:nvPicPr>
        <p:blipFill>
          <a:blip r:embed="rId2"/>
          <a:stretch>
            <a:fillRect/>
          </a:stretch>
        </p:blipFill>
        <p:spPr>
          <a:xfrm>
            <a:off x="1360488" y="2561158"/>
            <a:ext cx="9715500" cy="3686175"/>
          </a:xfrm>
          <a:prstGeom prst="rect">
            <a:avLst/>
          </a:prstGeom>
        </p:spPr>
      </p:pic>
    </p:spTree>
    <p:extLst>
      <p:ext uri="{BB962C8B-B14F-4D97-AF65-F5344CB8AC3E}">
        <p14:creationId xmlns:p14="http://schemas.microsoft.com/office/powerpoint/2010/main" val="1919320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 the App</a:t>
            </a:r>
          </a:p>
        </p:txBody>
      </p:sp>
      <p:sp>
        <p:nvSpPr>
          <p:cNvPr id="40" name="Text Placeholder 2"/>
          <p:cNvSpPr txBox="1">
            <a:spLocks/>
          </p:cNvSpPr>
          <p:nvPr/>
        </p:nvSpPr>
        <p:spPr>
          <a:xfrm>
            <a:off x="274638" y="1212850"/>
            <a:ext cx="11887200" cy="4516660"/>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CN" sz="2400" dirty="0"/>
              <a:t>Go to your Office 365 site</a:t>
            </a:r>
          </a:p>
          <a:p>
            <a:r>
              <a:rPr lang="en-US" altLang="zh-CN" sz="2400"/>
              <a:t>Add </a:t>
            </a:r>
            <a:r>
              <a:rPr lang="en-US" altLang="zh-CN" sz="2400" dirty="0"/>
              <a:t>the App you just deployed to the SharePoint App Catalog</a:t>
            </a:r>
          </a:p>
          <a:p>
            <a:pPr marL="0" indent="0">
              <a:buNone/>
            </a:pPr>
            <a:endParaRPr lang="en-US" sz="2400" dirty="0"/>
          </a:p>
        </p:txBody>
      </p:sp>
      <p:pic>
        <p:nvPicPr>
          <p:cNvPr id="3" name="Picture 2"/>
          <p:cNvPicPr>
            <a:picLocks noChangeAspect="1"/>
          </p:cNvPicPr>
          <p:nvPr/>
        </p:nvPicPr>
        <p:blipFill>
          <a:blip r:embed="rId2"/>
          <a:stretch>
            <a:fillRect/>
          </a:stretch>
        </p:blipFill>
        <p:spPr>
          <a:xfrm>
            <a:off x="3013882" y="2633166"/>
            <a:ext cx="6408712" cy="3694555"/>
          </a:xfrm>
          <a:prstGeom prst="rect">
            <a:avLst/>
          </a:prstGeom>
        </p:spPr>
      </p:pic>
    </p:spTree>
    <p:extLst>
      <p:ext uri="{BB962C8B-B14F-4D97-AF65-F5344CB8AC3E}">
        <p14:creationId xmlns:p14="http://schemas.microsoft.com/office/powerpoint/2010/main" val="3715547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1401788"/>
          </a:xfrm>
        </p:spPr>
        <p:txBody>
          <a:bodyPr/>
          <a:lstStyle/>
          <a:p>
            <a:r>
              <a:rPr lang="en-US" dirty="0"/>
              <a:t>Add the web part to a SharePoint page</a:t>
            </a:r>
          </a:p>
        </p:txBody>
      </p:sp>
      <p:sp>
        <p:nvSpPr>
          <p:cNvPr id="40" name="Text Placeholder 2"/>
          <p:cNvSpPr txBox="1">
            <a:spLocks/>
          </p:cNvSpPr>
          <p:nvPr/>
        </p:nvSpPr>
        <p:spPr>
          <a:xfrm>
            <a:off x="294669" y="1265014"/>
            <a:ext cx="4627424" cy="4896544"/>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CN" sz="2400" dirty="0"/>
              <a:t>After the web part assets are deployed to a CDN location you can preview the web part</a:t>
            </a:r>
          </a:p>
          <a:p>
            <a:r>
              <a:rPr lang="en-US" altLang="zh-CN" sz="2400" dirty="0"/>
              <a:t>Create a page on your Office 365 site and add the web part to the page</a:t>
            </a:r>
          </a:p>
          <a:p>
            <a:r>
              <a:rPr lang="en-US" altLang="zh-CN" sz="2400" dirty="0"/>
              <a:t>In the developer console verify the assets are served from the CDN</a:t>
            </a:r>
            <a:endParaRPr lang="en-US" sz="2400" dirty="0"/>
          </a:p>
        </p:txBody>
      </p:sp>
      <p:pic>
        <p:nvPicPr>
          <p:cNvPr id="5" name="Picture 4"/>
          <p:cNvPicPr>
            <a:picLocks noChangeAspect="1"/>
          </p:cNvPicPr>
          <p:nvPr/>
        </p:nvPicPr>
        <p:blipFill>
          <a:blip r:embed="rId2"/>
          <a:stretch>
            <a:fillRect/>
          </a:stretch>
        </p:blipFill>
        <p:spPr>
          <a:xfrm>
            <a:off x="5066109" y="1265014"/>
            <a:ext cx="6943168" cy="5040560"/>
          </a:xfrm>
          <a:prstGeom prst="rect">
            <a:avLst/>
          </a:prstGeom>
        </p:spPr>
      </p:pic>
    </p:spTree>
    <p:extLst>
      <p:ext uri="{BB962C8B-B14F-4D97-AF65-F5344CB8AC3E}">
        <p14:creationId xmlns:p14="http://schemas.microsoft.com/office/powerpoint/2010/main" val="84105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Deploy web part resources to an Azure Storage CDN</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4" name="Group 3"/>
          <p:cNvGrpSpPr/>
          <p:nvPr/>
        </p:nvGrpSpPr>
        <p:grpSpPr>
          <a:xfrm>
            <a:off x="2866235" y="1625054"/>
            <a:ext cx="6706371" cy="3984200"/>
            <a:chOff x="2392583" y="1841078"/>
            <a:chExt cx="6706371" cy="3984200"/>
          </a:xfrm>
        </p:grpSpPr>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Create Azure Storage CDN</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Configure web part to deploy assets to CDN</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Configure web part to use CDN</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Build, deploy, install, and test</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
          <p:nvSpPr>
            <p:cNvPr id="23" name="Rectangle 22"/>
            <p:cNvSpPr/>
            <p:nvPr/>
          </p:nvSpPr>
          <p:spPr bwMode="auto">
            <a:xfrm>
              <a:off x="2689845" y="5096101"/>
              <a:ext cx="6409109" cy="729177"/>
            </a:xfrm>
            <a:prstGeom prst="rect">
              <a:avLst/>
            </a:prstGeom>
            <a:solidFill>
              <a:schemeClr val="accent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sp>
          <p:nvSpPr>
            <p:cNvPr id="24" name="Oval 23"/>
            <p:cNvSpPr/>
            <p:nvPr/>
          </p:nvSpPr>
          <p:spPr bwMode="auto">
            <a:xfrm>
              <a:off x="2392583" y="5181430"/>
              <a:ext cx="576000" cy="576000"/>
            </a:xfrm>
            <a:prstGeom prst="ellipse">
              <a:avLst/>
            </a:prstGeom>
            <a:solidFill>
              <a:schemeClr val="bg1"/>
            </a:solidFill>
            <a:ln w="38100">
              <a:solidFill>
                <a:schemeClr val="accent6"/>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1" name="Straight Arrow Connector 30"/>
            <p:cNvCxnSpPr/>
            <p:nvPr/>
          </p:nvCxnSpPr>
          <p:spPr>
            <a:xfrm>
              <a:off x="2464583" y="5469430"/>
              <a:ext cx="432000" cy="0"/>
            </a:xfrm>
            <a:prstGeom prst="straightConnector1">
              <a:avLst/>
            </a:prstGeom>
            <a:solidFill>
              <a:schemeClr val="bg1"/>
            </a:solidFill>
            <a:ln w="50800">
              <a:solidFill>
                <a:schemeClr val="accent6"/>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6152535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4" name="Group 3"/>
          <p:cNvGrpSpPr/>
          <p:nvPr/>
        </p:nvGrpSpPr>
        <p:grpSpPr>
          <a:xfrm>
            <a:off x="2866235" y="1625054"/>
            <a:ext cx="6706371" cy="3984200"/>
            <a:chOff x="2392583" y="1841078"/>
            <a:chExt cx="6706371" cy="3984200"/>
          </a:xfrm>
        </p:grpSpPr>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Create Azure Storage CDN</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Configure web part to deploy assets to CDN</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Configure web part to use CDN</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Build, deploy, install, and test</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
          <p:nvSpPr>
            <p:cNvPr id="23" name="Rectangle 22"/>
            <p:cNvSpPr/>
            <p:nvPr/>
          </p:nvSpPr>
          <p:spPr bwMode="auto">
            <a:xfrm>
              <a:off x="2689845" y="5096101"/>
              <a:ext cx="6409109" cy="729177"/>
            </a:xfrm>
            <a:prstGeom prst="rect">
              <a:avLst/>
            </a:prstGeom>
            <a:solidFill>
              <a:schemeClr val="accent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sp>
          <p:nvSpPr>
            <p:cNvPr id="24" name="Oval 23"/>
            <p:cNvSpPr/>
            <p:nvPr/>
          </p:nvSpPr>
          <p:spPr bwMode="auto">
            <a:xfrm>
              <a:off x="2392583" y="5181430"/>
              <a:ext cx="576000" cy="576000"/>
            </a:xfrm>
            <a:prstGeom prst="ellipse">
              <a:avLst/>
            </a:prstGeom>
            <a:solidFill>
              <a:schemeClr val="bg1"/>
            </a:solidFill>
            <a:ln w="38100">
              <a:solidFill>
                <a:schemeClr val="accent6"/>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1" name="Straight Arrow Connector 30"/>
            <p:cNvCxnSpPr/>
            <p:nvPr/>
          </p:nvCxnSpPr>
          <p:spPr>
            <a:xfrm>
              <a:off x="2464583" y="5469430"/>
              <a:ext cx="432000" cy="0"/>
            </a:xfrm>
            <a:prstGeom prst="straightConnector1">
              <a:avLst/>
            </a:prstGeom>
            <a:solidFill>
              <a:schemeClr val="bg1"/>
            </a:solidFill>
            <a:ln w="50800">
              <a:solidFill>
                <a:schemeClr val="accent6"/>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1415772"/>
          </a:xfrm>
        </p:spPr>
        <p:txBody>
          <a:bodyPr/>
          <a:lstStyle/>
          <a:p>
            <a:r>
              <a:rPr lang="en-US" dirty="0"/>
              <a:t>Go to the Azure Management Portal</a:t>
            </a:r>
          </a:p>
          <a:p>
            <a:r>
              <a:rPr lang="en-US" dirty="0"/>
              <a:t>Create a new Storage Account</a:t>
            </a:r>
          </a:p>
        </p:txBody>
      </p:sp>
      <p:sp>
        <p:nvSpPr>
          <p:cNvPr id="2" name="Title 1"/>
          <p:cNvSpPr>
            <a:spLocks noGrp="1"/>
          </p:cNvSpPr>
          <p:nvPr>
            <p:ph type="title"/>
          </p:nvPr>
        </p:nvSpPr>
        <p:spPr/>
        <p:txBody>
          <a:bodyPr/>
          <a:lstStyle/>
          <a:p>
            <a:r>
              <a:rPr lang="en-US" dirty="0"/>
              <a:t>Create Azure Storage Account</a:t>
            </a:r>
          </a:p>
        </p:txBody>
      </p:sp>
      <p:pic>
        <p:nvPicPr>
          <p:cNvPr id="4" name="Picture 3"/>
          <p:cNvPicPr>
            <a:picLocks noChangeAspect="1"/>
          </p:cNvPicPr>
          <p:nvPr/>
        </p:nvPicPr>
        <p:blipFill>
          <a:blip r:embed="rId2"/>
          <a:stretch>
            <a:fillRect/>
          </a:stretch>
        </p:blipFill>
        <p:spPr>
          <a:xfrm>
            <a:off x="1407988" y="2993206"/>
            <a:ext cx="6591300" cy="2581275"/>
          </a:xfrm>
          <a:prstGeom prst="rect">
            <a:avLst/>
          </a:prstGeom>
        </p:spPr>
      </p:pic>
      <p:pic>
        <p:nvPicPr>
          <p:cNvPr id="6" name="Picture 5"/>
          <p:cNvPicPr>
            <a:picLocks noChangeAspect="1"/>
          </p:cNvPicPr>
          <p:nvPr/>
        </p:nvPicPr>
        <p:blipFill>
          <a:blip r:embed="rId3"/>
          <a:stretch>
            <a:fillRect/>
          </a:stretch>
        </p:blipFill>
        <p:spPr>
          <a:xfrm>
            <a:off x="9310184" y="1120998"/>
            <a:ext cx="1861658" cy="5366997"/>
          </a:xfrm>
          <a:prstGeom prst="rect">
            <a:avLst/>
          </a:prstGeom>
        </p:spPr>
      </p:pic>
    </p:spTree>
    <p:extLst>
      <p:ext uri="{BB962C8B-B14F-4D97-AF65-F5344CB8AC3E}">
        <p14:creationId xmlns:p14="http://schemas.microsoft.com/office/powerpoint/2010/main" val="201772982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738664"/>
          </a:xfrm>
        </p:spPr>
        <p:txBody>
          <a:bodyPr/>
          <a:lstStyle/>
          <a:p>
            <a:r>
              <a:rPr lang="en-US" dirty="0"/>
              <a:t>Create a Blob Container and copy the URL</a:t>
            </a:r>
          </a:p>
        </p:txBody>
      </p:sp>
      <p:sp>
        <p:nvSpPr>
          <p:cNvPr id="2" name="Title 1"/>
          <p:cNvSpPr>
            <a:spLocks noGrp="1"/>
          </p:cNvSpPr>
          <p:nvPr>
            <p:ph type="title"/>
          </p:nvPr>
        </p:nvSpPr>
        <p:spPr/>
        <p:txBody>
          <a:bodyPr/>
          <a:lstStyle/>
          <a:p>
            <a:r>
              <a:rPr lang="en-US" dirty="0"/>
              <a:t>Create a Blob Container in the Storage Account</a:t>
            </a:r>
          </a:p>
        </p:txBody>
      </p:sp>
      <p:pic>
        <p:nvPicPr>
          <p:cNvPr id="4" name="Picture 3"/>
          <p:cNvPicPr>
            <a:picLocks noChangeAspect="1"/>
          </p:cNvPicPr>
          <p:nvPr/>
        </p:nvPicPr>
        <p:blipFill>
          <a:blip r:embed="rId2"/>
          <a:stretch>
            <a:fillRect/>
          </a:stretch>
        </p:blipFill>
        <p:spPr>
          <a:xfrm>
            <a:off x="961653" y="2201118"/>
            <a:ext cx="4695825" cy="2305050"/>
          </a:xfrm>
          <a:prstGeom prst="rect">
            <a:avLst/>
          </a:prstGeom>
        </p:spPr>
      </p:pic>
      <p:pic>
        <p:nvPicPr>
          <p:cNvPr id="5" name="Picture 4"/>
          <p:cNvPicPr>
            <a:picLocks noChangeAspect="1"/>
          </p:cNvPicPr>
          <p:nvPr/>
        </p:nvPicPr>
        <p:blipFill>
          <a:blip r:embed="rId3"/>
          <a:stretch>
            <a:fillRect/>
          </a:stretch>
        </p:blipFill>
        <p:spPr>
          <a:xfrm>
            <a:off x="6578277" y="2201118"/>
            <a:ext cx="3000375" cy="2219325"/>
          </a:xfrm>
          <a:prstGeom prst="rect">
            <a:avLst/>
          </a:prstGeom>
        </p:spPr>
      </p:pic>
    </p:spTree>
    <p:extLst>
      <p:ext uri="{BB962C8B-B14F-4D97-AF65-F5344CB8AC3E}">
        <p14:creationId xmlns:p14="http://schemas.microsoft.com/office/powerpoint/2010/main" val="5825055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960263"/>
          </a:xfrm>
        </p:spPr>
        <p:txBody>
          <a:bodyPr/>
          <a:lstStyle/>
          <a:p>
            <a:r>
              <a:rPr lang="en-US" sz="2800" dirty="0"/>
              <a:t>The Storage Account Access Key is used to automate deployments to the Azure Storage CDN, copy one of the keys</a:t>
            </a:r>
          </a:p>
        </p:txBody>
      </p:sp>
      <p:sp>
        <p:nvSpPr>
          <p:cNvPr id="2" name="Title 1"/>
          <p:cNvSpPr>
            <a:spLocks noGrp="1"/>
          </p:cNvSpPr>
          <p:nvPr>
            <p:ph type="title"/>
          </p:nvPr>
        </p:nvSpPr>
        <p:spPr/>
        <p:txBody>
          <a:bodyPr/>
          <a:lstStyle/>
          <a:p>
            <a:r>
              <a:rPr lang="en-US" dirty="0"/>
              <a:t>Obtain Storage Account Access Key</a:t>
            </a:r>
          </a:p>
        </p:txBody>
      </p:sp>
      <p:pic>
        <p:nvPicPr>
          <p:cNvPr id="5" name="Picture 4"/>
          <p:cNvPicPr>
            <a:picLocks noChangeAspect="1"/>
          </p:cNvPicPr>
          <p:nvPr/>
        </p:nvPicPr>
        <p:blipFill>
          <a:blip r:embed="rId2"/>
          <a:stretch>
            <a:fillRect/>
          </a:stretch>
        </p:blipFill>
        <p:spPr>
          <a:xfrm>
            <a:off x="2545829" y="2217067"/>
            <a:ext cx="8105775" cy="3800475"/>
          </a:xfrm>
          <a:prstGeom prst="rect">
            <a:avLst/>
          </a:prstGeom>
        </p:spPr>
      </p:pic>
    </p:spTree>
    <p:extLst>
      <p:ext uri="{BB962C8B-B14F-4D97-AF65-F5344CB8AC3E}">
        <p14:creationId xmlns:p14="http://schemas.microsoft.com/office/powerpoint/2010/main" val="328290789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572464"/>
          </a:xfrm>
        </p:spPr>
        <p:txBody>
          <a:bodyPr/>
          <a:lstStyle/>
          <a:p>
            <a:r>
              <a:rPr lang="en-US" sz="2800" dirty="0"/>
              <a:t>In the Azure Management Portal, create a new CDN Profile</a:t>
            </a:r>
          </a:p>
        </p:txBody>
      </p:sp>
      <p:sp>
        <p:nvSpPr>
          <p:cNvPr id="2" name="Title 1"/>
          <p:cNvSpPr>
            <a:spLocks noGrp="1"/>
          </p:cNvSpPr>
          <p:nvPr>
            <p:ph type="title"/>
          </p:nvPr>
        </p:nvSpPr>
        <p:spPr/>
        <p:txBody>
          <a:bodyPr/>
          <a:lstStyle/>
          <a:p>
            <a:r>
              <a:rPr lang="en-US" dirty="0"/>
              <a:t>Create CDN Profile</a:t>
            </a:r>
          </a:p>
        </p:txBody>
      </p:sp>
      <p:pic>
        <p:nvPicPr>
          <p:cNvPr id="4" name="Picture 3"/>
          <p:cNvPicPr>
            <a:picLocks noChangeAspect="1"/>
          </p:cNvPicPr>
          <p:nvPr/>
        </p:nvPicPr>
        <p:blipFill>
          <a:blip r:embed="rId2"/>
          <a:stretch>
            <a:fillRect/>
          </a:stretch>
        </p:blipFill>
        <p:spPr>
          <a:xfrm>
            <a:off x="745629" y="2204510"/>
            <a:ext cx="6029325" cy="2886075"/>
          </a:xfrm>
          <a:prstGeom prst="rect">
            <a:avLst/>
          </a:prstGeom>
        </p:spPr>
      </p:pic>
      <p:pic>
        <p:nvPicPr>
          <p:cNvPr id="7" name="Picture 6"/>
          <p:cNvPicPr>
            <a:picLocks noChangeAspect="1"/>
          </p:cNvPicPr>
          <p:nvPr/>
        </p:nvPicPr>
        <p:blipFill>
          <a:blip r:embed="rId3"/>
          <a:stretch>
            <a:fillRect/>
          </a:stretch>
        </p:blipFill>
        <p:spPr>
          <a:xfrm>
            <a:off x="7874421" y="2197104"/>
            <a:ext cx="3009900" cy="3771900"/>
          </a:xfrm>
          <a:prstGeom prst="rect">
            <a:avLst/>
          </a:prstGeom>
        </p:spPr>
      </p:pic>
    </p:spTree>
    <p:extLst>
      <p:ext uri="{BB962C8B-B14F-4D97-AF65-F5344CB8AC3E}">
        <p14:creationId xmlns:p14="http://schemas.microsoft.com/office/powerpoint/2010/main" val="154656663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572464"/>
          </a:xfrm>
        </p:spPr>
        <p:txBody>
          <a:bodyPr/>
          <a:lstStyle/>
          <a:p>
            <a:r>
              <a:rPr lang="en-US" sz="2800" dirty="0"/>
              <a:t>In the CDN Profile, create a new CDN endpoint</a:t>
            </a:r>
          </a:p>
        </p:txBody>
      </p:sp>
      <p:sp>
        <p:nvSpPr>
          <p:cNvPr id="2" name="Title 1"/>
          <p:cNvSpPr>
            <a:spLocks noGrp="1"/>
          </p:cNvSpPr>
          <p:nvPr>
            <p:ph type="title"/>
          </p:nvPr>
        </p:nvSpPr>
        <p:spPr/>
        <p:txBody>
          <a:bodyPr/>
          <a:lstStyle/>
          <a:p>
            <a:r>
              <a:rPr lang="en-US" dirty="0"/>
              <a:t>Create CDN Endpoint</a:t>
            </a:r>
          </a:p>
        </p:txBody>
      </p:sp>
      <p:pic>
        <p:nvPicPr>
          <p:cNvPr id="5" name="Picture 4"/>
          <p:cNvPicPr>
            <a:picLocks noChangeAspect="1"/>
          </p:cNvPicPr>
          <p:nvPr/>
        </p:nvPicPr>
        <p:blipFill>
          <a:blip r:embed="rId2"/>
          <a:stretch>
            <a:fillRect/>
          </a:stretch>
        </p:blipFill>
        <p:spPr>
          <a:xfrm>
            <a:off x="4634061" y="1913086"/>
            <a:ext cx="2806674" cy="4156720"/>
          </a:xfrm>
          <a:prstGeom prst="rect">
            <a:avLst/>
          </a:prstGeom>
        </p:spPr>
      </p:pic>
    </p:spTree>
    <p:extLst>
      <p:ext uri="{BB962C8B-B14F-4D97-AF65-F5344CB8AC3E}">
        <p14:creationId xmlns:p14="http://schemas.microsoft.com/office/powerpoint/2010/main" val="226968649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2646878"/>
          </a:xfrm>
        </p:spPr>
        <p:txBody>
          <a:bodyPr/>
          <a:lstStyle/>
          <a:p>
            <a:pPr marL="0" indent="0">
              <a:buNone/>
            </a:pPr>
            <a:r>
              <a:rPr lang="en-US" dirty="0"/>
              <a:t>Update the account, container, and </a:t>
            </a:r>
            <a:r>
              <a:rPr lang="en-US" dirty="0" err="1"/>
              <a:t>accessKey</a:t>
            </a:r>
            <a:r>
              <a:rPr lang="en-US" dirty="0"/>
              <a:t> in the deploy-azure-</a:t>
            </a:r>
            <a:r>
              <a:rPr lang="en-US" dirty="0" err="1"/>
              <a:t>storage.json</a:t>
            </a:r>
            <a:r>
              <a:rPr lang="en-US" dirty="0"/>
              <a:t> file</a:t>
            </a:r>
            <a:r>
              <a:rPr lang="en-US" sz="2000" dirty="0">
                <a:solidFill>
                  <a:schemeClr val="tx1"/>
                </a:solidFill>
                <a:latin typeface="Segoe UI Light" pitchFamily="34" charset="0"/>
              </a:rPr>
              <a:t>	</a:t>
            </a:r>
          </a:p>
          <a:p>
            <a:pPr marL="0" indent="0">
              <a:buNone/>
            </a:pPr>
            <a:endParaRPr lang="en-US" sz="2000" dirty="0">
              <a:solidFill>
                <a:schemeClr val="tx1"/>
              </a:solidFill>
              <a:latin typeface="Segoe UI Light" pitchFamily="34" charset="0"/>
            </a:endParaRPr>
          </a:p>
          <a:p>
            <a:pPr marL="0" indent="0">
              <a:buNone/>
            </a:pPr>
            <a:r>
              <a:rPr lang="en-US" sz="2000" b="1" dirty="0">
                <a:solidFill>
                  <a:schemeClr val="tx1"/>
                </a:solidFill>
                <a:latin typeface="Segoe UI Light" pitchFamily="34" charset="0"/>
              </a:rPr>
              <a:t>account</a:t>
            </a:r>
            <a:r>
              <a:rPr lang="en-US" sz="2000" dirty="0">
                <a:solidFill>
                  <a:schemeClr val="tx1"/>
                </a:solidFill>
                <a:latin typeface="Segoe UI Light" pitchFamily="34" charset="0"/>
              </a:rPr>
              <a:t> – Storage account name</a:t>
            </a:r>
          </a:p>
          <a:p>
            <a:pPr marL="0" indent="0">
              <a:buNone/>
            </a:pPr>
            <a:r>
              <a:rPr lang="en-US" sz="2000" b="1" dirty="0">
                <a:solidFill>
                  <a:schemeClr val="tx1"/>
                </a:solidFill>
                <a:latin typeface="Segoe UI Light" pitchFamily="34" charset="0"/>
              </a:rPr>
              <a:t>container</a:t>
            </a:r>
            <a:r>
              <a:rPr lang="en-US" sz="2000" dirty="0">
                <a:solidFill>
                  <a:schemeClr val="tx1"/>
                </a:solidFill>
                <a:latin typeface="Segoe UI Light" pitchFamily="34" charset="0"/>
              </a:rPr>
              <a:t> – Name of the container you wish to use for the web part</a:t>
            </a:r>
          </a:p>
          <a:p>
            <a:pPr marL="0" indent="0">
              <a:buNone/>
            </a:pPr>
            <a:r>
              <a:rPr lang="en-US" sz="2000" b="1" dirty="0" err="1">
                <a:solidFill>
                  <a:schemeClr val="tx1"/>
                </a:solidFill>
                <a:latin typeface="Segoe UI Light" pitchFamily="34" charset="0"/>
              </a:rPr>
              <a:t>accessKey</a:t>
            </a:r>
            <a:r>
              <a:rPr lang="en-US" sz="2000" dirty="0">
                <a:solidFill>
                  <a:schemeClr val="tx1"/>
                </a:solidFill>
                <a:latin typeface="Segoe UI Light" pitchFamily="34" charset="0"/>
              </a:rPr>
              <a:t> – Storage Account Access Key</a:t>
            </a:r>
          </a:p>
        </p:txBody>
      </p:sp>
      <p:sp>
        <p:nvSpPr>
          <p:cNvPr id="2" name="Title 1"/>
          <p:cNvSpPr>
            <a:spLocks noGrp="1"/>
          </p:cNvSpPr>
          <p:nvPr>
            <p:ph type="title"/>
          </p:nvPr>
        </p:nvSpPr>
        <p:spPr/>
        <p:txBody>
          <a:bodyPr/>
          <a:lstStyle/>
          <a:p>
            <a:r>
              <a:rPr lang="en-US" sz="4400" dirty="0"/>
              <a:t>Configure the web part to deploy assets to the CDN</a:t>
            </a:r>
          </a:p>
        </p:txBody>
      </p:sp>
      <p:sp>
        <p:nvSpPr>
          <p:cNvPr id="9" name="Rectangle 8"/>
          <p:cNvSpPr/>
          <p:nvPr/>
        </p:nvSpPr>
        <p:spPr>
          <a:xfrm>
            <a:off x="385590" y="4087842"/>
            <a:ext cx="12050885" cy="1569660"/>
          </a:xfrm>
          <a:prstGeom prst="rect">
            <a:avLst/>
          </a:prstGeom>
        </p:spPr>
        <p:txBody>
          <a:bodyPr wrap="square">
            <a:spAutoFit/>
          </a:bodyPr>
          <a:lstStyle/>
          <a:p>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2E75B6"/>
                </a:solidFill>
                <a:latin typeface="Consolas" panose="020B0609020204030204" pitchFamily="49" charset="0"/>
              </a:rPr>
              <a:t>"</a:t>
            </a:r>
            <a:r>
              <a:rPr lang="en-US" sz="1600" dirty="0" err="1">
                <a:solidFill>
                  <a:srgbClr val="2E75B6"/>
                </a:solidFill>
                <a:latin typeface="Consolas" panose="020B0609020204030204" pitchFamily="49" charset="0"/>
              </a:rPr>
              <a:t>workingDir</a:t>
            </a:r>
            <a:r>
              <a:rPr lang="en-US" sz="1600" dirty="0">
                <a:solidFill>
                  <a:srgbClr val="2E75B6"/>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"./temp/deploy/"</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2E75B6"/>
                </a:solidFill>
                <a:latin typeface="Consolas" panose="020B0609020204030204" pitchFamily="49" charset="0"/>
              </a:rPr>
              <a:t>"account"</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spfxwpstorage</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2E75B6"/>
                </a:solidFill>
                <a:latin typeface="Consolas" panose="020B0609020204030204" pitchFamily="49" charset="0"/>
              </a:rPr>
              <a:t>"container"</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helloworld-webpart</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2E75B6"/>
                </a:solidFill>
                <a:latin typeface="Consolas" panose="020B0609020204030204" pitchFamily="49" charset="0"/>
              </a:rPr>
              <a:t>"</a:t>
            </a:r>
            <a:r>
              <a:rPr lang="en-US" sz="1600" dirty="0" err="1">
                <a:solidFill>
                  <a:srgbClr val="2E75B6"/>
                </a:solidFill>
                <a:latin typeface="Consolas" panose="020B0609020204030204" pitchFamily="49" charset="0"/>
              </a:rPr>
              <a:t>accessKey</a:t>
            </a:r>
            <a:r>
              <a:rPr lang="en-US" sz="1600" dirty="0">
                <a:solidFill>
                  <a:srgbClr val="2E75B6"/>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"hL2503 … "</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a:t>
            </a:r>
            <a:endParaRPr lang="en-US" sz="1600" dirty="0"/>
          </a:p>
        </p:txBody>
      </p:sp>
    </p:spTree>
    <p:extLst>
      <p:ext uri="{BB962C8B-B14F-4D97-AF65-F5344CB8AC3E}">
        <p14:creationId xmlns:p14="http://schemas.microsoft.com/office/powerpoint/2010/main" val="333692978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5016758"/>
          </a:xfrm>
        </p:spPr>
        <p:txBody>
          <a:bodyPr/>
          <a:lstStyle/>
          <a:p>
            <a:pPr marL="0" indent="0">
              <a:buNone/>
            </a:pPr>
            <a:r>
              <a:rPr lang="en-US" dirty="0"/>
              <a:t>Create CDN base path</a:t>
            </a:r>
          </a:p>
          <a:p>
            <a:pPr marL="0" indent="0">
              <a:buNone/>
            </a:pPr>
            <a:endParaRPr lang="en-US" dirty="0"/>
          </a:p>
          <a:p>
            <a:pPr marL="0" indent="0">
              <a:buNone/>
            </a:pPr>
            <a:r>
              <a:rPr lang="en-US" dirty="0"/>
              <a:t>Update the </a:t>
            </a:r>
            <a:r>
              <a:rPr lang="en-US" dirty="0" err="1"/>
              <a:t>cdnBasePath</a:t>
            </a:r>
            <a:r>
              <a:rPr lang="en-US" dirty="0"/>
              <a:t> in the write-</a:t>
            </a:r>
            <a:r>
              <a:rPr lang="en-US" dirty="0" err="1"/>
              <a:t>manifests.json</a:t>
            </a:r>
            <a:r>
              <a:rPr lang="en-US" dirty="0"/>
              <a:t> file</a:t>
            </a:r>
          </a:p>
          <a:p>
            <a:endParaRPr lang="en-US" b="1" dirty="0"/>
          </a:p>
          <a:p>
            <a:endParaRPr lang="en-US" b="1" dirty="0"/>
          </a:p>
          <a:p>
            <a:endParaRPr lang="en-US" b="1" dirty="0"/>
          </a:p>
          <a:p>
            <a:pPr marL="0" indent="0">
              <a:buNone/>
            </a:pPr>
            <a:r>
              <a:rPr lang="en-US" sz="2000" dirty="0">
                <a:solidFill>
                  <a:schemeClr val="tx1"/>
                </a:solidFill>
                <a:latin typeface="Segoe UI Light" pitchFamily="34" charset="0"/>
              </a:rPr>
              <a:t>	</a:t>
            </a:r>
          </a:p>
        </p:txBody>
      </p:sp>
      <p:sp>
        <p:nvSpPr>
          <p:cNvPr id="2" name="Title 1"/>
          <p:cNvSpPr>
            <a:spLocks noGrp="1"/>
          </p:cNvSpPr>
          <p:nvPr>
            <p:ph type="title"/>
          </p:nvPr>
        </p:nvSpPr>
        <p:spPr/>
        <p:txBody>
          <a:bodyPr/>
          <a:lstStyle/>
          <a:p>
            <a:r>
              <a:rPr lang="en-US" dirty="0"/>
              <a:t>Configure the web part to use the CDN </a:t>
            </a:r>
          </a:p>
        </p:txBody>
      </p:sp>
      <p:sp>
        <p:nvSpPr>
          <p:cNvPr id="8" name="Rectangle 7"/>
          <p:cNvSpPr/>
          <p:nvPr/>
        </p:nvSpPr>
        <p:spPr>
          <a:xfrm>
            <a:off x="385591" y="2057102"/>
            <a:ext cx="11920264" cy="369332"/>
          </a:xfrm>
          <a:prstGeom prst="rect">
            <a:avLst/>
          </a:prstGeom>
        </p:spPr>
        <p:txBody>
          <a:bodyPr wrap="square">
            <a:spAutoFit/>
          </a:bodyPr>
          <a:lstStyle/>
          <a:p>
            <a:r>
              <a:rPr lang="en-US" dirty="0">
                <a:latin typeface="Segoe UI Light" pitchFamily="34" charset="0"/>
              </a:rPr>
              <a:t>https://&lt;Storage Account Name&gt;.blob.core.windows.net/&lt;Container Name&gt;</a:t>
            </a:r>
            <a:endParaRPr lang="en-US" dirty="0"/>
          </a:p>
        </p:txBody>
      </p:sp>
      <p:sp>
        <p:nvSpPr>
          <p:cNvPr id="9" name="Rectangle 8"/>
          <p:cNvSpPr/>
          <p:nvPr/>
        </p:nvSpPr>
        <p:spPr>
          <a:xfrm>
            <a:off x="385590" y="3929310"/>
            <a:ext cx="12050885" cy="830997"/>
          </a:xfrm>
          <a:prstGeom prst="rect">
            <a:avLst/>
          </a:prstGeom>
        </p:spPr>
        <p:txBody>
          <a:bodyPr wrap="square">
            <a:spAutoFit/>
          </a:bodyPr>
          <a:lstStyle/>
          <a:p>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2E75B6"/>
                </a:solidFill>
                <a:latin typeface="Consolas" panose="020B0609020204030204" pitchFamily="49" charset="0"/>
              </a:rPr>
              <a:t>"</a:t>
            </a:r>
            <a:r>
              <a:rPr lang="en-US" sz="1600" dirty="0" err="1">
                <a:solidFill>
                  <a:srgbClr val="2E75B6"/>
                </a:solidFill>
                <a:latin typeface="Consolas" panose="020B0609020204030204" pitchFamily="49" charset="0"/>
              </a:rPr>
              <a:t>cdnBasePath</a:t>
            </a:r>
            <a:r>
              <a:rPr lang="en-US" sz="1600" dirty="0">
                <a:solidFill>
                  <a:srgbClr val="2E75B6"/>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"https://spfxwpstorage.blob.core.windows.net/</a:t>
            </a:r>
            <a:r>
              <a:rPr lang="en-US" sz="1600" dirty="0" err="1">
                <a:solidFill>
                  <a:srgbClr val="A31515"/>
                </a:solidFill>
                <a:latin typeface="Consolas" panose="020B0609020204030204" pitchFamily="49" charset="0"/>
              </a:rPr>
              <a:t>helloworld-webpart</a:t>
            </a:r>
            <a:r>
              <a:rPr lang="en-US" sz="1600" dirty="0">
                <a:solidFill>
                  <a:srgbClr val="A31515"/>
                </a:solidFill>
                <a:latin typeface="Consolas" panose="020B0609020204030204" pitchFamily="49" charset="0"/>
              </a:rPr>
              <a:t>"</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a:t>
            </a:r>
            <a:endParaRPr lang="en-US" sz="1600" dirty="0"/>
          </a:p>
        </p:txBody>
      </p:sp>
    </p:spTree>
    <p:extLst>
      <p:ext uri="{BB962C8B-B14F-4D97-AF65-F5344CB8AC3E}">
        <p14:creationId xmlns:p14="http://schemas.microsoft.com/office/powerpoint/2010/main" val="1094165839"/>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8b796c41-22f8-4e5f-a4f6-26e92db7f69d"/>
    <ds:schemaRef ds:uri="http://www.w3.org/XML/1998/namespace"/>
    <ds:schemaRef ds:uri="http://purl.org/dc/dcmitype/"/>
  </ds:schemaRefs>
</ds:datastoreItem>
</file>

<file path=customXml/itemProps3.xml><?xml version="1.0" encoding="utf-8"?>
<ds:datastoreItem xmlns:ds="http://schemas.openxmlformats.org/officeDocument/2006/customXml" ds:itemID="{B3528852-52B1-46BF-BB70-D6925BBC244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310</TotalTime>
  <Words>1169</Words>
  <Application>Microsoft Office PowerPoint</Application>
  <PresentationFormat>Custom</PresentationFormat>
  <Paragraphs>166</Paragraphs>
  <Slides>19</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Consolas</vt:lpstr>
      <vt:lpstr>Segoe UI</vt:lpstr>
      <vt:lpstr>Segoe UI Light</vt:lpstr>
      <vt:lpstr>Wingdings</vt:lpstr>
      <vt:lpstr>5-30719_SharePoint_Team_Template_Light</vt:lpstr>
      <vt:lpstr>Deploying SharePoint Framework components to production</vt:lpstr>
      <vt:lpstr>Agenda</vt:lpstr>
      <vt:lpstr>Create Azure Storage Account</vt:lpstr>
      <vt:lpstr>Create a Blob Container in the Storage Account</vt:lpstr>
      <vt:lpstr>Obtain Storage Account Access Key</vt:lpstr>
      <vt:lpstr>Create CDN Profile</vt:lpstr>
      <vt:lpstr>Create CDN Endpoint</vt:lpstr>
      <vt:lpstr>Configure the web part to deploy assets to the CDN</vt:lpstr>
      <vt:lpstr>Configure the web part to use the CDN </vt:lpstr>
      <vt:lpstr>Package the web part</vt:lpstr>
      <vt:lpstr>Deploy web part assets to the Azure Storage Account</vt:lpstr>
      <vt:lpstr>Deploy App to the SharePoint App Catalog</vt:lpstr>
      <vt:lpstr>Install the App</vt:lpstr>
      <vt:lpstr>Add the web part to a SharePoint page</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Deploying to Azure Storage CDN</dc:title>
  <dc:subject>&lt;Speech title here&gt;</dc:subject>
  <dc:creator>Vesa Juvonen;Todd Baginski</dc:creator>
  <cp:keywords>SharePoint, PnP</cp:keywords>
  <dc:description>Template: _x000d_
Formatting: _x000d_
Audience Type:</dc:description>
  <cp:lastModifiedBy>Luiz Lu</cp:lastModifiedBy>
  <cp:revision>49</cp:revision>
  <dcterms:created xsi:type="dcterms:W3CDTF">2016-10-24T10:18:28Z</dcterms:created>
  <dcterms:modified xsi:type="dcterms:W3CDTF">2017-03-13T09:56:38Z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